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359408769" r:id="rId1"/>
  </p:sldMasterIdLst>
  <p:sldIdLst>
    <p:sldId id="256" r:id="rId2"/>
    <p:sldId id="258" r:id="rId3"/>
    <p:sldId id="272" r:id="rId4"/>
    <p:sldId id="259" r:id="rId5"/>
    <p:sldId id="262" r:id="rId6"/>
    <p:sldId id="263" r:id="rId7"/>
    <p:sldId id="268" r:id="rId8"/>
    <p:sldId id="269" r:id="rId9"/>
    <p:sldId id="273" r:id="rId10"/>
    <p:sldId id="271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11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455621"/>
            <a:ext cx="75438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1/17/2023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576928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1/17/2023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11284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414779"/>
            <a:ext cx="1971675" cy="575742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414779"/>
            <a:ext cx="5800725" cy="5757420"/>
          </a:xfrm>
        </p:spPr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1/17/2023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59928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073493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28D29-1ECB-41DF-951B-2A23F95AD026}" type="datetimeFigureOut">
              <a:rPr lang="en-US" dirty="0"/>
              <a:t>1/17/2023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8E3F4F-51B2-42EE-AFA2-40C4572185CC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4691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58952"/>
            <a:ext cx="75438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4453128"/>
            <a:ext cx="75438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1/17/2023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00551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845734"/>
            <a:ext cx="370332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845736"/>
            <a:ext cx="3703320" cy="402335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1/17/2023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1065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2582334"/>
            <a:ext cx="3703320" cy="32867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3703320" cy="32867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1/17/2023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23167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1/17/2023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72683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pPr/>
              <a:t>1/17/2023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22710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" y="0"/>
            <a:ext cx="303809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030053" y="0"/>
            <a:ext cx="4800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60237" y="731520"/>
            <a:ext cx="5009393" cy="5257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926080"/>
            <a:ext cx="24003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9134" y="6459786"/>
            <a:ext cx="1963883" cy="365125"/>
          </a:xfrm>
        </p:spPr>
        <p:txBody>
          <a:bodyPr/>
          <a:lstStyle>
            <a:lvl1pPr algn="l">
              <a:defRPr/>
            </a:lvl1pPr>
          </a:lstStyle>
          <a:p>
            <a:fld id="{96DFF08F-DC6B-4601-B491-B0F83F6DD2DA}" type="datetimeFigureOut">
              <a:rPr lang="en-US" dirty="0"/>
              <a:pPr/>
              <a:t>1/17/2023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6459786"/>
            <a:ext cx="348615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50716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9141619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2" y="491507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074920"/>
            <a:ext cx="7589520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" y="0"/>
            <a:ext cx="9143989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59" y="5907024"/>
            <a:ext cx="758952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1/17/2023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34673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00800"/>
            <a:ext cx="914400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5"/>
            <a:ext cx="9144001" cy="65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59" y="1845734"/>
            <a:ext cx="7543801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96DFF08F-DC6B-4601-B491-B0F83F6DD2DA}" type="datetimeFigureOut">
              <a:rPr lang="en-US" dirty="0"/>
              <a:pPr/>
              <a:t>1/17/2023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4639" y="6459786"/>
            <a:ext cx="36171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5344" y="6459786"/>
            <a:ext cx="9840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895149" y="1737845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08384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359408770" r:id="rId1"/>
    <p:sldLayoutId id="2359408771" r:id="rId2"/>
    <p:sldLayoutId id="2359408772" r:id="rId3"/>
    <p:sldLayoutId id="2359408773" r:id="rId4"/>
    <p:sldLayoutId id="2359408774" r:id="rId5"/>
    <p:sldLayoutId id="2359408775" r:id="rId6"/>
    <p:sldLayoutId id="2359408776" r:id="rId7"/>
    <p:sldLayoutId id="2359408777" r:id="rId8"/>
    <p:sldLayoutId id="2359408778" r:id="rId9"/>
    <p:sldLayoutId id="2359408779" r:id="rId10"/>
    <p:sldLayoutId id="2359408780" r:id="rId11"/>
    <p:sldLayoutId id="2359408781" r:id="rId12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0.png"/><Relationship Id="rId5" Type="http://schemas.openxmlformats.org/officeDocument/2006/relationships/oleObject" Target="../embeddings/oleObject1.bin"/><Relationship Id="rId4" Type="http://schemas.openxmlformats.org/officeDocument/2006/relationships/image" Target="../media/image1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867096"/>
          <a:ext cx="9144000" cy="6010596"/>
          <a:chOff x="0" y="867096"/>
          <a:chExt cx="9144000" cy="6010596"/>
        </a:xfrm>
      </p:grpSpPr>
      <p:pic>
        <p:nvPicPr>
          <p:cNvPr id="2" name="Slide"/>
          <p:cNvPicPr>
            <a:picLocks noChangeAspect="1"/>
          </p:cNvPicPr>
          <p:nvPr/>
        </p:nvPicPr>
        <p:blipFill rotWithShape="1">
          <a:blip r:embed="rId2"/>
          <a:srcRect l="7692" t="2627" r="58495" b="37260"/>
          <a:stretch/>
        </p:blipFill>
        <p:spPr>
          <a:xfrm>
            <a:off x="2987824" y="2128973"/>
            <a:ext cx="3528392" cy="3528392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755576" y="188640"/>
            <a:ext cx="770485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000" dirty="0" smtClean="0">
                <a:solidFill>
                  <a:srgbClr val="E48312">
                    <a:lumMod val="75000"/>
                  </a:srgbClr>
                </a:solidFill>
                <a:latin typeface="Times New Roman" panose="02020603050405020304" pitchFamily="18" charset="0"/>
              </a:rPr>
              <a:t> Наставнический кейс</a:t>
            </a:r>
          </a:p>
          <a:p>
            <a:pPr lvl="0"/>
            <a:endParaRPr lang="ru-RU" sz="4000" dirty="0">
              <a:solidFill>
                <a:srgbClr val="E48312">
                  <a:lumMod val="75000"/>
                </a:srgb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40076" y="980728"/>
            <a:ext cx="47081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solidFill>
                  <a:srgbClr val="E48312">
                    <a:lumMod val="75000"/>
                  </a:srgbClr>
                </a:solidFill>
                <a:latin typeface="Times New Roman" panose="02020603050405020304" pitchFamily="18" charset="0"/>
              </a:rPr>
              <a:t>«Педагогический дуэт»</a:t>
            </a:r>
            <a:endParaRPr lang="ru-RU" sz="32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07504" y="6381328"/>
            <a:ext cx="892899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Егорова Е.В., старший воспитатель МДОБУ «Детский сад №18 комбинированного вида»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867096"/>
          <a:ext cx="9144000" cy="6010596"/>
          <a:chOff x="0" y="867096"/>
          <a:chExt cx="9144000" cy="6010596"/>
        </a:xfrm>
      </p:grpSpPr>
      <p:sp>
        <p:nvSpPr>
          <p:cNvPr id="3" name="Прямоугольник 2"/>
          <p:cNvSpPr/>
          <p:nvPr/>
        </p:nvSpPr>
        <p:spPr>
          <a:xfrm>
            <a:off x="287016" y="188640"/>
            <a:ext cx="885698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000" dirty="0" smtClean="0">
                <a:solidFill>
                  <a:srgbClr val="E48312">
                    <a:lumMod val="75000"/>
                  </a:srgb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Результаты наставнического кейса «Педагогический дуэт»</a:t>
            </a:r>
          </a:p>
          <a:p>
            <a:pPr lvl="0" algn="ctr"/>
            <a:endParaRPr lang="ru-RU" sz="4000" dirty="0">
              <a:solidFill>
                <a:srgbClr val="E48312">
                  <a:lumMod val="75000"/>
                </a:srgb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5" t="2564" r="8116" b="2221"/>
          <a:stretch/>
        </p:blipFill>
        <p:spPr>
          <a:xfrm>
            <a:off x="5292080" y="1451910"/>
            <a:ext cx="3456384" cy="503429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016" y="1479448"/>
            <a:ext cx="3508103" cy="502759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867096"/>
          <a:ext cx="9144000" cy="6010596"/>
          <a:chOff x="0" y="867096"/>
          <a:chExt cx="9144000" cy="6010596"/>
        </a:xfrm>
      </p:grpSpPr>
      <p:pic>
        <p:nvPicPr>
          <p:cNvPr id="2" name="Slide"/>
          <p:cNvPicPr>
            <a:picLocks noChangeAspect="1"/>
          </p:cNvPicPr>
          <p:nvPr/>
        </p:nvPicPr>
        <p:blipFill rotWithShape="1">
          <a:blip r:embed="rId2"/>
          <a:srcRect l="10986" t="20561" r="12201" b="2592"/>
          <a:stretch/>
        </p:blipFill>
        <p:spPr>
          <a:xfrm>
            <a:off x="0" y="1124744"/>
            <a:ext cx="9112388" cy="5127969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353027" y="116632"/>
            <a:ext cx="440633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dirty="0" smtClean="0">
                <a:solidFill>
                  <a:srgbClr val="E48312">
                    <a:lumMod val="75000"/>
                  </a:srgbClr>
                </a:solidFill>
                <a:latin typeface="Times New Roman" panose="02020603050405020304" pitchFamily="18" charset="0"/>
              </a:rPr>
              <a:t>Наставничество</a:t>
            </a:r>
            <a:endParaRPr lang="ru-RU" sz="4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2000661"/>
            <a:ext cx="8280920" cy="3638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передача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личного профессионального опыта;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обеспечение оптимального использования времени и ресурсов;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мобильная корректировка профессиональных навыков;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комплексное освоение всех видов профессиональной деятельности в формировании общих и профессиональных компетенций;</a:t>
            </a:r>
          </a:p>
          <a:p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приобщение к корпоративной культуре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476845" y="548680"/>
            <a:ext cx="440633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dirty="0" smtClean="0">
                <a:solidFill>
                  <a:srgbClr val="E48312">
                    <a:lumMod val="75000"/>
                  </a:srgbClr>
                </a:solidFill>
                <a:latin typeface="Times New Roman" panose="02020603050405020304" pitchFamily="18" charset="0"/>
              </a:rPr>
              <a:t>Наставничество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13218673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867096"/>
          <a:ext cx="9144000" cy="6010596"/>
          <a:chOff x="0" y="867096"/>
          <a:chExt cx="9144000" cy="6010596"/>
        </a:xfrm>
      </p:grpSpPr>
      <p:pic>
        <p:nvPicPr>
          <p:cNvPr id="2" name="Slide"/>
          <p:cNvPicPr>
            <a:picLocks noChangeAspect="1"/>
          </p:cNvPicPr>
          <p:nvPr/>
        </p:nvPicPr>
        <p:blipFill rotWithShape="1">
          <a:blip r:embed="rId2"/>
          <a:srcRect l="8263" t="12599" r="8263" b="3402"/>
          <a:stretch/>
        </p:blipFill>
        <p:spPr>
          <a:xfrm>
            <a:off x="124306" y="836712"/>
            <a:ext cx="8904989" cy="504056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475656" y="920093"/>
            <a:ext cx="2045945" cy="5933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Наставник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941214" y="933738"/>
            <a:ext cx="4062394" cy="5933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Начинающий педагог 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867096"/>
          <a:ext cx="9144000" cy="6010596"/>
          <a:chOff x="0" y="867096"/>
          <a:chExt cx="9144000" cy="6010596"/>
        </a:xfrm>
      </p:grpSpPr>
      <p:pic>
        <p:nvPicPr>
          <p:cNvPr id="2" name="Slide"/>
          <p:cNvPicPr>
            <a:picLocks noChangeAspect="1"/>
          </p:cNvPicPr>
          <p:nvPr/>
        </p:nvPicPr>
        <p:blipFill rotWithShape="1">
          <a:blip r:embed="rId2"/>
          <a:srcRect l="6300" t="10934" r="50388" b="16267"/>
          <a:stretch/>
        </p:blipFill>
        <p:spPr>
          <a:xfrm>
            <a:off x="518134" y="1916832"/>
            <a:ext cx="3960440" cy="374441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51520" y="404664"/>
            <a:ext cx="845410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</a:rPr>
              <a:t>Личностные компетенции наставника</a:t>
            </a:r>
            <a:endParaRPr lang="ru-RU" sz="40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026" name="Picture 2" descr="https://postupkiforum.ru/800/600/https/ds05.infourok.ru/uploads/ex/06b4/00054a5b-5010437a/img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348880"/>
            <a:ext cx="4224469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867096"/>
          <a:ext cx="9144000" cy="6010596"/>
          <a:chOff x="0" y="867096"/>
          <a:chExt cx="9144000" cy="6010596"/>
        </a:xfrm>
      </p:grpSpPr>
      <p:sp>
        <p:nvSpPr>
          <p:cNvPr id="4" name="Прямоугольник 3"/>
          <p:cNvSpPr/>
          <p:nvPr/>
        </p:nvSpPr>
        <p:spPr>
          <a:xfrm>
            <a:off x="1691680" y="548680"/>
            <a:ext cx="651056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Модель взаимодействия</a:t>
            </a:r>
            <a:endParaRPr lang="ru-RU" sz="48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11560" y="2276872"/>
            <a:ext cx="6246440" cy="24052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Общение - коррекция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Общение - поддержка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Общение - снятие психологических барьеров</a:t>
            </a:r>
            <a:endParaRPr lang="ru-RU" sz="3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s://cf2.ppt-online.org/files2/slide/h/Hn2Et4SvJu0klgWOD8j3hPA6dca9NGeKVZzmfR1sI/slide-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53" t="22963" r="31095" b="20855"/>
          <a:stretch/>
        </p:blipFill>
        <p:spPr bwMode="auto">
          <a:xfrm>
            <a:off x="5652120" y="1967660"/>
            <a:ext cx="3240361" cy="3621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867096"/>
          <a:ext cx="9144000" cy="6010596"/>
          <a:chOff x="0" y="867096"/>
          <a:chExt cx="9144000" cy="6010596"/>
        </a:xfrm>
      </p:grpSpPr>
      <p:sp>
        <p:nvSpPr>
          <p:cNvPr id="3" name="Прямоугольник 2"/>
          <p:cNvSpPr/>
          <p:nvPr/>
        </p:nvSpPr>
        <p:spPr>
          <a:xfrm>
            <a:off x="467544" y="332656"/>
            <a:ext cx="835292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4400" dirty="0" smtClean="0">
                <a:solidFill>
                  <a:srgbClr val="E48312">
                    <a:lumMod val="75000"/>
                  </a:srgb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Формы и методы </a:t>
            </a:r>
            <a:r>
              <a:rPr lang="ru-RU" sz="4400" dirty="0">
                <a:solidFill>
                  <a:srgbClr val="E48312">
                    <a:lumMod val="75000"/>
                  </a:srgb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взаимодействия</a:t>
            </a:r>
            <a:endParaRPr lang="ru-RU" sz="4400" dirty="0">
              <a:solidFill>
                <a:srgbClr val="E48312">
                  <a:lumMod val="75000"/>
                </a:srgb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0232" y="2564904"/>
            <a:ext cx="2060627" cy="235326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67544" y="2348880"/>
            <a:ext cx="554461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Беседы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Собеседования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Консультации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Дискуссии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Участие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в различных 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мероприятиях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Прохождение проблемных курсов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Обзор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рекомендуемой литературы</a:t>
            </a:r>
            <a:endParaRPr lang="ru-RU" sz="24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867096"/>
          <a:ext cx="9144000" cy="6010596"/>
          <a:chOff x="0" y="867096"/>
          <a:chExt cx="9144000" cy="6010596"/>
        </a:xfrm>
      </p:grpSpPr>
      <p:sp>
        <p:nvSpPr>
          <p:cNvPr id="3" name="Прямоугольник 2"/>
          <p:cNvSpPr/>
          <p:nvPr/>
        </p:nvSpPr>
        <p:spPr>
          <a:xfrm>
            <a:off x="683568" y="260648"/>
            <a:ext cx="777686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000" dirty="0" smtClean="0">
                <a:solidFill>
                  <a:srgbClr val="E48312">
                    <a:lumMod val="75000"/>
                  </a:srgb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Интерактивные </a:t>
            </a:r>
          </a:p>
          <a:p>
            <a:pPr lvl="0" algn="ctr"/>
            <a:r>
              <a:rPr lang="ru-RU" sz="4000" dirty="0" smtClean="0">
                <a:solidFill>
                  <a:srgbClr val="E48312">
                    <a:lumMod val="75000"/>
                  </a:srgb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формы </a:t>
            </a:r>
            <a:r>
              <a:rPr lang="ru-RU" sz="4000" dirty="0">
                <a:solidFill>
                  <a:srgbClr val="E48312">
                    <a:lumMod val="75000"/>
                  </a:srgb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и </a:t>
            </a:r>
            <a:r>
              <a:rPr lang="ru-RU" sz="4000" dirty="0" smtClean="0">
                <a:solidFill>
                  <a:srgbClr val="E48312">
                    <a:lumMod val="75000"/>
                  </a:srgb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методы взаимодействия</a:t>
            </a:r>
            <a:endParaRPr lang="ru-RU" sz="4000" dirty="0">
              <a:solidFill>
                <a:srgbClr val="E48312">
                  <a:lumMod val="75000"/>
                </a:srgb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915816" y="2276872"/>
            <a:ext cx="6228184" cy="28078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Технология </a:t>
            </a: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сотрудничества</a:t>
            </a: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Обучение 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</a:t>
            </a: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команде</a:t>
            </a: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Кейс-метод</a:t>
            </a: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ехнология 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открытого </a:t>
            </a: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пространства</a:t>
            </a: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</a:t>
            </a:r>
            <a:r>
              <a:rPr lang="ru-RU" sz="28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вик</a:t>
            </a: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-настройка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420" y="2636912"/>
            <a:ext cx="2813396" cy="1817131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07553" y="18601"/>
            <a:ext cx="820891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000" dirty="0">
                <a:solidFill>
                  <a:srgbClr val="E48312">
                    <a:lumMod val="75000"/>
                  </a:srgb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Результаты наставнического кейса «Педагогический дуэт»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3" t="1701" r="6666" b="650"/>
          <a:stretch/>
        </p:blipFill>
        <p:spPr>
          <a:xfrm>
            <a:off x="179512" y="1584087"/>
            <a:ext cx="3540099" cy="522586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16016" y="1350720"/>
            <a:ext cx="4029036" cy="2687037"/>
          </a:xfrm>
          <a:prstGeom prst="rect">
            <a:avLst/>
          </a:prstGeom>
        </p:spPr>
      </p:pic>
      <p:graphicFrame>
        <p:nvGraphicFramePr>
          <p:cNvPr id="6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8730870"/>
              </p:ext>
            </p:extLst>
          </p:nvPr>
        </p:nvGraphicFramePr>
        <p:xfrm>
          <a:off x="4716015" y="4139506"/>
          <a:ext cx="4029037" cy="26860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PDF" r:id="rId5" imgW="0" imgH="0" progId="FoxitReader.Document">
                  <p:embed/>
                </p:oleObj>
              </mc:Choice>
              <mc:Fallback>
                <p:oleObj name="PDF" r:id="rId5" imgW="0" imgH="0" progId="FoxitReader.Document">
                  <p:embed/>
                  <p:pic>
                    <p:nvPicPr>
                      <p:cNvPr id="22532" name="Объект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16015" y="4139506"/>
                        <a:ext cx="4029037" cy="268602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05732342"/>
      </p:ext>
    </p:extLst>
  </p:cSld>
  <p:clrMapOvr>
    <a:masterClrMapping/>
  </p:clrMapOvr>
</p:sld>
</file>

<file path=ppt/theme/theme1.xml><?xml version="1.0" encoding="utf-8"?>
<a:theme xmlns:a="http://schemas.openxmlformats.org/drawingml/2006/main" name="Ретро">
  <a:themeElements>
    <a:clrScheme name="Ретро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Ретр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217</TotalTime>
  <Words>129</Words>
  <Application>Microsoft Office PowerPoint</Application>
  <PresentationFormat>Экран (4:3)</PresentationFormat>
  <Paragraphs>34</Paragraphs>
  <Slides>10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Arial</vt:lpstr>
      <vt:lpstr>Calibri</vt:lpstr>
      <vt:lpstr>Calibri Light</vt:lpstr>
      <vt:lpstr>Times New Roman</vt:lpstr>
      <vt:lpstr>Ретро</vt:lpstr>
      <vt:lpstr>Foxit PDF Document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 Corporation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Untitled Presentation</dc:title>
  <dc:subject/>
  <dc:creator>Unknown Creator</dc:creator>
  <cp:keywords/>
  <dc:description/>
  <cp:lastModifiedBy>Comp</cp:lastModifiedBy>
  <cp:revision>11</cp:revision>
  <dcterms:created xsi:type="dcterms:W3CDTF">2022-12-07T05:54:55Z</dcterms:created>
  <dcterms:modified xsi:type="dcterms:W3CDTF">2023-01-17T06:41:34Z</dcterms:modified>
  <cp:category/>
</cp:coreProperties>
</file>